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charts/chart1.xml" ContentType="application/vnd.openxmlformats-officedocument.drawingml.chart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pening" id="{1d295d28-e37d-7174-8b54-20409f8c002d}">
          <p14:sldIdLst>
            <p14:sldId id="256"/>
            <p14:sldId id="257"/>
          </p14:sldIdLst>
        </p14:section>
        <p14:section name="Content" id="{aed1b534-e37b-c3b6-7bfe-867d85202f99}">
          <p14:sldIdLst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  <p14:section name="Closing" id="{3ebc3b79-dd74-85c5-ee8c-85a11bdf649e}">
          <p14:sldIdLst>
            <p14:sldId id="265"/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Lead time (days)</c:v>
                </c:pt>
              </c:strCache>
            </c:strRef>
          </c:tx>
          <c:spPr>
            <a:solidFill>
              <a:srgbClr val="3765A4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400" u="none">
                    <a:solidFill>
                      <a:srgbClr val="091B33"/>
                    </a:solidFill>
                    <a:latin typeface="+mn-lt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  <c:multiLvlStrCache>
                <c:ptCount val="4"/>
                <c:lvl>
                  <c:pt idx="0">
                    <c:v>Baseline</c:v>
                  </c:pt>
                  <c:pt idx="1">
                    <c:v>Month 1</c:v>
                  </c:pt>
                  <c:pt idx="2">
                    <c:v>Month 2</c:v>
                  </c:pt>
                  <c:pt idx="3">
                    <c:v>Month 3</c:v>
                  </c:pt>
                </c:lvl>
              </c:multiLvlStrCache>
            </c:multiLvl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</c:v>
                </c:pt>
                <c:pt idx="1">
                  <c:v>9</c:v>
                </c:pt>
                <c:pt idx="2">
                  <c:v>5</c:v>
                </c:pt>
                <c:pt idx="3">
                  <c:v>2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400" u="none">
                  <a:solidFill>
                    <a:srgbClr val="091B33"/>
                  </a:solidFill>
                  <a:latin typeface="+mn-lt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526176"/>
                </a:solidFill>
                <a:latin typeface="+mn-lt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Title slide (layout: Aashvi Oy Title). Keep the title under ~8 words, sentence case, no full stop. The eyebrow is uppercase and short. Use the meta line for date and audience. Never put a real client name here before it is approved.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Agenda on the Title Only layout. Up to five items; numbers in Engineering Blue, titles bold, one-line details in muted text.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Section divider (layout: Aashvi Oy Section). Use one per major part of the story.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Two Column layout for comparisons (before/after, options, pros/cons). Example content — replace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Text and Image layout. Use the dark diagrams from the brand resources page; always caption illustrative material.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Three-up cards on Warm Ivory. Good for principles, options or phases.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Native PowerPoint chart (edit data via right-click › Edit Data). One series in Engineering Blue; use copper only to highlight a single bar.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Tables: navy header row, hairline borders, generous row height. Keep to ~6 rows per slide.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Title Only Dark: use for dark diagrams so they sit flush on Midnight Navy.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Statement layout for one key message or a short quote. Attribute quotes; never invent testimonials.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Closing layout. Point to a concrete next step. Contact goes through aashvi.net — do not add personal email addresses to shared decks.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Title">
    <p:bg>
      <p:bgPr>
        <a:solidFill>
          <a:srgbClr val="09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411480"/>
            <a:ext cx="3108960" cy="1418463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760" y="1874520"/>
            <a:ext cx="3017520" cy="2300859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7818120" y="1737360"/>
            <a:ext cx="0" cy="3474720"/>
          </a:xfrm>
          <a:prstGeom prst="line">
            <a:avLst/>
          </a:prstGeom>
          <a:noFill/>
          <a:ln w="12700">
            <a:solidFill>
              <a:srgbClr val="0E2442"/>
            </a:solidFill>
            <a:prstDash val="solid"/>
          </a:ln>
        </p:spPr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685800" y="2148840"/>
            <a:ext cx="676656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200" b="1" spc="300" kern="0" dirty="0">
                <a:solidFill>
                  <a:schemeClr val="accent1"/>
                </a:solidFill>
              </a:defRPr>
            </a:lvl1pPr>
          </a:lstStyle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EYEBROW · CONTEXT</a:t>
            </a:r>
            <a:endParaRPr lang="en-US" sz="1200" dirty="0"/>
          </a:p>
        </p:txBody>
      </p:sp>
      <p:sp>
        <p:nvSpPr>
          <p:cNvPr id="6" name="Text 1"/>
          <p:cNvSpPr/>
          <p:nvPr>
            <p:ph idx="104" type="title" hasCustomPrompt="1"/>
          </p:nvPr>
        </p:nvSpPr>
        <p:spPr>
          <a:xfrm>
            <a:off x="685800" y="2606040"/>
            <a:ext cx="6766560" cy="19202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4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400" b="1" dirty="0">
                <a:solidFill>
                  <a:schemeClr val="bg1"/>
                </a:solidFill>
              </a:rPr>
              <a:t>Presentation title</a:t>
            </a:r>
            <a:endParaRPr lang="en-US" sz="4400" dirty="0"/>
          </a:p>
        </p:txBody>
      </p:sp>
      <p:sp>
        <p:nvSpPr>
          <p:cNvPr id="7" name="Text 1"/>
          <p:cNvSpPr/>
          <p:nvPr>
            <p:ph idx="105" type="body" hasCustomPrompt="1"/>
          </p:nvPr>
        </p:nvSpPr>
        <p:spPr>
          <a:xfrm>
            <a:off x="685800" y="4572000"/>
            <a:ext cx="676656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800" dirty="0">
                <a:solidFill>
                  <a:schemeClr val="accent6"/>
                </a:solidFill>
              </a:defRPr>
            </a:lvl1pPr>
          </a:lstStyle>
          <a:p>
            <a:pPr indent="0" marL="0">
              <a:buNone/>
            </a:pPr>
            <a:r>
              <a:rPr lang="en-US" sz="1800" dirty="0">
                <a:solidFill>
                  <a:schemeClr val="accent6"/>
                </a:solidFill>
              </a:rPr>
              <a:t>Subtitle or one-line summary</a:t>
            </a:r>
            <a:endParaRPr lang="en-US" sz="1800" dirty="0"/>
          </a:p>
        </p:txBody>
      </p:sp>
      <p:sp>
        <p:nvSpPr>
          <p:cNvPr id="8" name="Text 1"/>
          <p:cNvSpPr/>
          <p:nvPr>
            <p:ph idx="106" type="body" hasCustomPrompt="1"/>
          </p:nvPr>
        </p:nvSpPr>
        <p:spPr>
          <a:xfrm>
            <a:off x="685800" y="6080760"/>
            <a:ext cx="676656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100" dirty="0">
                <a:solidFill>
                  <a:schemeClr val="accent6"/>
                </a:solidFill>
              </a:defRPr>
            </a:lvl1pPr>
          </a:lstStyle>
          <a:p>
            <a:pPr indent="0" marL="0">
              <a:buNone/>
            </a:pPr>
            <a:r>
              <a:rPr lang="en-US" sz="1100" dirty="0">
                <a:solidFill>
                  <a:schemeClr val="accent6"/>
                </a:solidFill>
              </a:rPr>
              <a:t>Date · Audience</a:t>
            </a:r>
            <a:endParaRPr lang="en-US" sz="11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Section">
    <p:bg>
      <p:bgPr>
        <a:solidFill>
          <a:srgbClr val="09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329184" cy="25100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24712" y="62544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Aashvi Oy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685800" y="1554480"/>
            <a:ext cx="274320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8000" dirty="0">
                <a:solidFill>
                  <a:schemeClr val="accent1"/>
                </a:solidFill>
              </a:defRPr>
            </a:lvl1pPr>
          </a:lstStyle>
          <a:p>
            <a:pPr indent="0" marL="0">
              <a:buNone/>
            </a:pPr>
            <a:r>
              <a:rPr lang="en-US" sz="8000" dirty="0">
                <a:solidFill>
                  <a:schemeClr val="accent1"/>
                </a:solidFill>
              </a:rPr>
              <a:t>01</a:t>
            </a:r>
            <a:endParaRPr lang="en-US" sz="80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685800" y="2834640"/>
            <a:ext cx="8229600" cy="1371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Section title</a:t>
            </a:r>
            <a:endParaRPr lang="en-US" sz="40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685800" y="4251960"/>
            <a:ext cx="685800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800" dirty="0">
                <a:solidFill>
                  <a:schemeClr val="accent6"/>
                </a:solidFill>
              </a:defRPr>
            </a:lvl1pPr>
          </a:lstStyle>
          <a:p>
            <a:pPr indent="0" marL="0">
              <a:buNone/>
            </a:pPr>
            <a:r>
              <a:rPr lang="en-US" sz="1800" dirty="0">
                <a:solidFill>
                  <a:schemeClr val="accent6"/>
                </a:solidFill>
              </a:rPr>
              <a:t>One sentence on what this section answers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329184" cy="25100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24712" y="62544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Aashvi Oy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Slide title</a:t>
            </a:r>
            <a:endParaRPr lang="en-US" sz="3200" dirty="0"/>
          </a:p>
        </p:txBody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685800" y="1600200"/>
            <a:ext cx="10820095" cy="43434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8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Body text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Two Colum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329184" cy="25100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24712" y="62544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Aashvi Oy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Slide title</a:t>
            </a:r>
            <a:endParaRPr lang="en-US" sz="3200" dirty="0"/>
          </a:p>
        </p:txBody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685800" y="1600200"/>
            <a:ext cx="5120640" cy="43434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600"/>
              </a:spcAft>
              <a:buNone/>
              <a:defRPr lang="en-US" sz="16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6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Left column</a:t>
            </a:r>
            <a:endParaRPr lang="en-US" sz="16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6382512" y="1600200"/>
            <a:ext cx="5120640" cy="43434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600"/>
              </a:spcAft>
              <a:buNone/>
              <a:defRPr lang="en-US" sz="16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6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Right column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Text and Ima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329184" cy="25100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24712" y="62544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Aashvi Oy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Slide title</a:t>
            </a:r>
            <a:endParaRPr lang="en-US" sz="3200" dirty="0"/>
          </a:p>
        </p:txBody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685800" y="1600200"/>
            <a:ext cx="4206240" cy="43434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6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Supporting text</a:t>
            </a:r>
            <a:endParaRPr lang="en-US" sz="1600" dirty="0"/>
          </a:p>
        </p:txBody>
      </p:sp>
      <p:sp>
        <p:nvSpPr>
          <p:cNvPr id="6" name="Text 1"/>
          <p:cNvSpPr/>
          <p:nvPr>
            <p:ph idx="104" hasCustomPrompt="1"/>
          </p:nvPr>
        </p:nvSpPr>
        <p:spPr>
          <a:xfrm>
            <a:off x="5257800" y="1600200"/>
            <a:ext cx="6245352" cy="3511296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dirty="0">
                <a:solidFill>
                  <a:schemeClr val="tx2"/>
                </a:solidFill>
              </a:rPr>
              <a:t>Image or diagram</a:t>
            </a:r>
            <a:endParaRPr lang="en-US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Title Onl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329184" cy="25100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24712" y="62544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Aashvi Oy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Slide title</a:t>
            </a: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Title Only Dark">
    <p:bg>
      <p:bgPr>
        <a:solidFill>
          <a:srgbClr val="09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329184" cy="25100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24712" y="62544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Aashvi Oy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Slide title</a:t>
            </a: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Statement">
    <p:bg>
      <p:bgPr>
        <a:solidFill>
          <a:srgbClr val="09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6291072"/>
            <a:ext cx="329184" cy="25100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24712" y="6254496"/>
            <a:ext cx="2743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6"/>
                </a:solidFill>
              </a:rPr>
              <a:t>Aashvi Oy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685800" y="1828800"/>
            <a:ext cx="9601200" cy="2651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44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r>
              <a:rPr lang="en-US" sz="4400" b="1" dirty="0">
                <a:solidFill>
                  <a:schemeClr val="bg1"/>
                </a:solidFill>
              </a:rPr>
              <a:t>A single, decisive statement</a:t>
            </a:r>
            <a:endParaRPr lang="en-US" sz="4400" dirty="0"/>
          </a:p>
        </p:txBody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685800" y="4617720"/>
            <a:ext cx="73152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400" dirty="0">
                <a:solidFill>
                  <a:schemeClr val="accent1"/>
                </a:solidFill>
              </a:defRPr>
            </a:lvl1pPr>
          </a:lstStyle>
          <a:p>
            <a:pPr indent="0" marL="0">
              <a:buNone/>
            </a:pPr>
            <a:r>
              <a:rPr lang="en-US" sz="1400" dirty="0">
                <a:solidFill>
                  <a:schemeClr val="accent1"/>
                </a:solidFill>
              </a:rPr>
              <a:t>Source or attribution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shvi Oy Closing">
    <p:bg>
      <p:bgPr>
        <a:solidFill>
          <a:srgbClr val="091B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411480"/>
            <a:ext cx="3108960" cy="1418463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85800" y="2377440"/>
            <a:ext cx="822960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</a:rPr>
              <a:t>Closing title</a:t>
            </a:r>
            <a:endParaRPr lang="en-US" sz="4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85800" y="3657600"/>
            <a:ext cx="731520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800" dirty="0">
                <a:solidFill>
                  <a:schemeClr val="accent6"/>
                </a:solidFill>
              </a:defRPr>
            </a:lvl1pPr>
          </a:lstStyle>
          <a:p>
            <a:pPr indent="0" marL="0">
              <a:buNone/>
            </a:pPr>
            <a:r>
              <a:rPr lang="en-US" sz="1800" dirty="0">
                <a:solidFill>
                  <a:schemeClr val="accent6"/>
                </a:solidFill>
              </a:rPr>
              <a:t>Next step or contact</a:t>
            </a:r>
            <a:endParaRPr lang="en-US" sz="1800" dirty="0"/>
          </a:p>
        </p:txBody>
      </p:sp>
      <p:sp>
        <p:nvSpPr>
          <p:cNvPr id="5" name="Text 0"/>
          <p:cNvSpPr/>
          <p:nvPr/>
        </p:nvSpPr>
        <p:spPr>
          <a:xfrm>
            <a:off x="685800" y="608076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chemeClr val="bg1"/>
                </a:solidFill>
              </a:rPr>
              <a:t>aashvi.net</a:t>
            </a:r>
            <a:endParaRPr lang="en-US" sz="1200" dirty="0"/>
          </a:p>
        </p:txBody>
      </p:sp>
      <p:sp>
        <p:nvSpPr>
          <p:cNvPr id="6" name="Text 1"/>
          <p:cNvSpPr/>
          <p:nvPr/>
        </p:nvSpPr>
        <p:spPr>
          <a:xfrm>
            <a:off x="4754880" y="6080760"/>
            <a:ext cx="67510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chemeClr val="accent6"/>
                </a:solidFill>
              </a:rPr>
              <a:t>Aashvi Oy · Business ID 3229217-5 · Finland</a:t>
            </a:r>
            <a:endParaRPr lang="en-US" sz="11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1.x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3" type="body" hasCustomPrompt="1"/>
          </p:nvPr>
        </p:nvSpPr>
        <p:spPr>
          <a:xfrm>
            <a:off x="685800" y="2148840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r>
              <a:rPr lang="en-US" sz="1200" b="1" spc="300" kern="0" dirty="0">
                <a:solidFill>
                  <a:schemeClr val="accent1"/>
                </a:solidFill>
              </a:rPr>
              <a:t>CLIENT STRATEGY · 2026</a:t>
            </a:r>
            <a:endParaRPr lang="en-US" sz="1200" dirty="0"/>
          </a:p>
        </p:txBody>
      </p:sp>
      <p:sp>
        <p:nvSpPr>
          <p:cNvPr id="3" name="Text 1"/>
          <p:cNvSpPr/>
          <p:nvPr>
            <p:ph idx="104" type="title" hasCustomPrompt="1"/>
          </p:nvPr>
        </p:nvSpPr>
        <p:spPr>
          <a:xfrm>
            <a:off x="685800" y="2606040"/>
            <a:ext cx="676656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400" b="1" dirty="0">
                <a:solidFill>
                  <a:schemeClr val="bg1"/>
                </a:solidFill>
              </a:rPr>
              <a:t>Cloud foundations for sustainable scale</a:t>
            </a:r>
            <a:endParaRPr lang="en-US" sz="4400" dirty="0"/>
          </a:p>
        </p:txBody>
      </p:sp>
      <p:sp>
        <p:nvSpPr>
          <p:cNvPr id="4" name="Text 1"/>
          <p:cNvSpPr/>
          <p:nvPr>
            <p:ph idx="105" type="body" hasCustomPrompt="1"/>
          </p:nvPr>
        </p:nvSpPr>
        <p:spPr>
          <a:xfrm>
            <a:off x="685800" y="4572000"/>
            <a:ext cx="67665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accent6"/>
                </a:solidFill>
              </a:rPr>
              <a:t>Example title slide — replace with your own presentation title</a:t>
            </a:r>
            <a:endParaRPr lang="en-US" sz="1800" dirty="0"/>
          </a:p>
        </p:txBody>
      </p:sp>
      <p:sp>
        <p:nvSpPr>
          <p:cNvPr id="5" name="Text 1"/>
          <p:cNvSpPr/>
          <p:nvPr>
            <p:ph idx="106" type="body" hasCustomPrompt="1"/>
          </p:nvPr>
        </p:nvSpPr>
        <p:spPr>
          <a:xfrm>
            <a:off x="685800" y="6080760"/>
            <a:ext cx="676656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r>
              <a:rPr lang="en-US" sz="1100" dirty="0">
                <a:solidFill>
                  <a:schemeClr val="accent6"/>
                </a:solidFill>
              </a:rPr>
              <a:t>Month 2026 · Prepared for: Example audience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Agenda</a:t>
            </a:r>
            <a:endParaRPr lang="en-US" sz="3200" dirty="0"/>
          </a:p>
        </p:txBody>
      </p:sp>
      <p:sp>
        <p:nvSpPr>
          <p:cNvPr id="3" name="Agenda rule 01"/>
          <p:cNvSpPr/>
          <p:nvPr/>
        </p:nvSpPr>
        <p:spPr>
          <a:xfrm>
            <a:off x="685800" y="1536192"/>
            <a:ext cx="10820095" cy="0"/>
          </a:xfrm>
          <a:prstGeom prst="line">
            <a:avLst/>
          </a:prstGeom>
          <a:noFill/>
          <a:ln w="9525">
            <a:solidFill>
              <a:srgbClr val="D9DEE5"/>
            </a:solidFill>
            <a:prstDash val="solid"/>
          </a:ln>
        </p:spPr>
      </p:sp>
      <p:sp>
        <p:nvSpPr>
          <p:cNvPr id="4" name="Agenda number 01"/>
          <p:cNvSpPr txBox="1"/>
          <p:nvPr/>
        </p:nvSpPr>
        <p:spPr>
          <a:xfrm>
            <a:off x="685800" y="164592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dirty="0">
                <a:solidFill>
                  <a:schemeClr val="accent2"/>
                </a:solidFill>
              </a:rPr>
              <a:t>01</a:t>
            </a:r>
            <a:endParaRPr lang="en-US" sz="2800" dirty="0"/>
          </a:p>
        </p:txBody>
      </p:sp>
      <p:sp>
        <p:nvSpPr>
          <p:cNvPr id="5" name="Agenda title 01"/>
          <p:cNvSpPr txBox="1"/>
          <p:nvPr/>
        </p:nvSpPr>
        <p:spPr>
          <a:xfrm>
            <a:off x="1828800" y="164592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Context</a:t>
            </a:r>
            <a:endParaRPr lang="en-US" sz="2200" dirty="0"/>
          </a:p>
        </p:txBody>
      </p:sp>
      <p:sp>
        <p:nvSpPr>
          <p:cNvPr id="6" name="Agenda detail 01"/>
          <p:cNvSpPr txBox="1"/>
          <p:nvPr/>
        </p:nvSpPr>
        <p:spPr>
          <a:xfrm>
            <a:off x="5303520" y="1645920"/>
            <a:ext cx="6217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tx2"/>
                </a:solidFill>
              </a:rPr>
              <a:t>Where the platform is today and what is changing</a:t>
            </a:r>
            <a:endParaRPr lang="en-US" sz="1600" dirty="0"/>
          </a:p>
        </p:txBody>
      </p:sp>
      <p:sp>
        <p:nvSpPr>
          <p:cNvPr id="7" name="Agenda rule 02"/>
          <p:cNvSpPr/>
          <p:nvPr/>
        </p:nvSpPr>
        <p:spPr>
          <a:xfrm>
            <a:off x="685800" y="2542032"/>
            <a:ext cx="10820095" cy="0"/>
          </a:xfrm>
          <a:prstGeom prst="line">
            <a:avLst/>
          </a:prstGeom>
          <a:noFill/>
          <a:ln w="9525">
            <a:solidFill>
              <a:srgbClr val="D9DEE5"/>
            </a:solidFill>
            <a:prstDash val="solid"/>
          </a:ln>
        </p:spPr>
      </p:sp>
      <p:sp>
        <p:nvSpPr>
          <p:cNvPr id="8" name="Agenda number 02"/>
          <p:cNvSpPr txBox="1"/>
          <p:nvPr/>
        </p:nvSpPr>
        <p:spPr>
          <a:xfrm>
            <a:off x="685800" y="265176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dirty="0">
                <a:solidFill>
                  <a:schemeClr val="accent2"/>
                </a:solidFill>
              </a:rPr>
              <a:t>02</a:t>
            </a:r>
            <a:endParaRPr lang="en-US" sz="2800" dirty="0"/>
          </a:p>
        </p:txBody>
      </p:sp>
      <p:sp>
        <p:nvSpPr>
          <p:cNvPr id="9" name="Agenda title 02"/>
          <p:cNvSpPr txBox="1"/>
          <p:nvPr/>
        </p:nvSpPr>
        <p:spPr>
          <a:xfrm>
            <a:off x="1828800" y="265176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Options</a:t>
            </a:r>
            <a:endParaRPr lang="en-US" sz="2200" dirty="0"/>
          </a:p>
        </p:txBody>
      </p:sp>
      <p:sp>
        <p:nvSpPr>
          <p:cNvPr id="10" name="Agenda detail 02"/>
          <p:cNvSpPr txBox="1"/>
          <p:nvPr/>
        </p:nvSpPr>
        <p:spPr>
          <a:xfrm>
            <a:off x="5303520" y="2651760"/>
            <a:ext cx="6217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tx2"/>
                </a:solidFill>
              </a:rPr>
              <a:t>Three paths, compared on risk, cost and maintainability</a:t>
            </a:r>
            <a:endParaRPr lang="en-US" sz="1600" dirty="0"/>
          </a:p>
        </p:txBody>
      </p:sp>
      <p:sp>
        <p:nvSpPr>
          <p:cNvPr id="11" name="Agenda rule 03"/>
          <p:cNvSpPr/>
          <p:nvPr/>
        </p:nvSpPr>
        <p:spPr>
          <a:xfrm>
            <a:off x="685800" y="3547872"/>
            <a:ext cx="10820095" cy="0"/>
          </a:xfrm>
          <a:prstGeom prst="line">
            <a:avLst/>
          </a:prstGeom>
          <a:noFill/>
          <a:ln w="9525">
            <a:solidFill>
              <a:srgbClr val="D9DEE5"/>
            </a:solidFill>
            <a:prstDash val="solid"/>
          </a:ln>
        </p:spPr>
      </p:sp>
      <p:sp>
        <p:nvSpPr>
          <p:cNvPr id="12" name="Agenda number 03"/>
          <p:cNvSpPr txBox="1"/>
          <p:nvPr/>
        </p:nvSpPr>
        <p:spPr>
          <a:xfrm>
            <a:off x="685800" y="365760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dirty="0">
                <a:solidFill>
                  <a:schemeClr val="accent2"/>
                </a:solidFill>
              </a:rPr>
              <a:t>03</a:t>
            </a:r>
            <a:endParaRPr lang="en-US" sz="2800" dirty="0"/>
          </a:p>
        </p:txBody>
      </p:sp>
      <p:sp>
        <p:nvSpPr>
          <p:cNvPr id="13" name="Agenda title 03"/>
          <p:cNvSpPr txBox="1"/>
          <p:nvPr/>
        </p:nvSpPr>
        <p:spPr>
          <a:xfrm>
            <a:off x="1828800" y="36576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Recommendation</a:t>
            </a:r>
            <a:endParaRPr lang="en-US" sz="2200" dirty="0"/>
          </a:p>
        </p:txBody>
      </p:sp>
      <p:sp>
        <p:nvSpPr>
          <p:cNvPr id="14" name="Agenda detail 03"/>
          <p:cNvSpPr txBox="1"/>
          <p:nvPr/>
        </p:nvSpPr>
        <p:spPr>
          <a:xfrm>
            <a:off x="5303520" y="3657600"/>
            <a:ext cx="6217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tx2"/>
                </a:solidFill>
              </a:rPr>
              <a:t>The path we propose and why</a:t>
            </a:r>
            <a:endParaRPr lang="en-US" sz="1600" dirty="0"/>
          </a:p>
        </p:txBody>
      </p:sp>
      <p:sp>
        <p:nvSpPr>
          <p:cNvPr id="15" name="Agenda rule 04"/>
          <p:cNvSpPr/>
          <p:nvPr/>
        </p:nvSpPr>
        <p:spPr>
          <a:xfrm>
            <a:off x="685800" y="4553712"/>
            <a:ext cx="10820095" cy="0"/>
          </a:xfrm>
          <a:prstGeom prst="line">
            <a:avLst/>
          </a:prstGeom>
          <a:noFill/>
          <a:ln w="9525">
            <a:solidFill>
              <a:srgbClr val="D9DEE5"/>
            </a:solidFill>
            <a:prstDash val="solid"/>
          </a:ln>
        </p:spPr>
      </p:sp>
      <p:sp>
        <p:nvSpPr>
          <p:cNvPr id="16" name="Agenda number 04"/>
          <p:cNvSpPr txBox="1"/>
          <p:nvPr/>
        </p:nvSpPr>
        <p:spPr>
          <a:xfrm>
            <a:off x="685800" y="4663440"/>
            <a:ext cx="914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dirty="0">
                <a:solidFill>
                  <a:schemeClr val="accent2"/>
                </a:solidFill>
              </a:rPr>
              <a:t>04</a:t>
            </a:r>
            <a:endParaRPr lang="en-US" sz="2800" dirty="0"/>
          </a:p>
        </p:txBody>
      </p:sp>
      <p:sp>
        <p:nvSpPr>
          <p:cNvPr id="17" name="Agenda title 04"/>
          <p:cNvSpPr txBox="1"/>
          <p:nvPr/>
        </p:nvSpPr>
        <p:spPr>
          <a:xfrm>
            <a:off x="1828800" y="466344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Next steps</a:t>
            </a:r>
            <a:endParaRPr lang="en-US" sz="2200" dirty="0"/>
          </a:p>
        </p:txBody>
      </p:sp>
      <p:sp>
        <p:nvSpPr>
          <p:cNvPr id="18" name="Agenda detail 04"/>
          <p:cNvSpPr txBox="1"/>
          <p:nvPr/>
        </p:nvSpPr>
        <p:spPr>
          <a:xfrm>
            <a:off x="5303520" y="4663440"/>
            <a:ext cx="6217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chemeClr val="tx2"/>
                </a:solidFill>
              </a:rPr>
              <a:t>Decisions needed and a 90-day plan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685800" y="1554480"/>
            <a:ext cx="2743200" cy="118872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r>
              <a:rPr lang="en-US" sz="8000" dirty="0">
                <a:solidFill>
                  <a:schemeClr val="accent1"/>
                </a:solidFill>
              </a:rPr>
              <a:t>01</a:t>
            </a:r>
            <a:endParaRPr lang="en-US" sz="80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685800" y="2834640"/>
            <a:ext cx="82296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Context</a:t>
            </a:r>
            <a:endParaRPr lang="en-US" sz="40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685800" y="4251960"/>
            <a:ext cx="6858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accent6"/>
                </a:solidFill>
              </a:rPr>
              <a:t>What the current platform does well, and where it slows the business down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Where we are, and where we are going</a:t>
            </a:r>
            <a:endParaRPr lang="en-US" sz="3200" dirty="0"/>
          </a:p>
        </p:txBody>
      </p:sp>
      <p:sp>
        <p:nvSpPr>
          <p:cNvPr id="3" name="Text 1"/>
          <p:cNvSpPr/>
          <p:nvPr>
            <p:ph idx="103" type="body" hasCustomPrompt="1"/>
          </p:nvPr>
        </p:nvSpPr>
        <p:spPr>
          <a:xfrm>
            <a:off x="685800" y="1600200"/>
            <a:ext cx="5120640" cy="434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600" b="1" dirty="0">
                <a:solidFill>
                  <a:schemeClr val="tx1"/>
                </a:solidFill>
              </a:rPr>
              <a:t>Today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Manual environment set-up per release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Ownership of services is unclear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Incidents are found by customers first</a:t>
            </a:r>
            <a:endParaRPr lang="en-US" sz="16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6382512" y="1600200"/>
            <a:ext cx="5120640" cy="434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600" b="1" dirty="0">
                <a:solidFill>
                  <a:schemeClr val="tx1"/>
                </a:solidFill>
              </a:rPr>
              <a:t>Target state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Reproducible environments from code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Every service has a named owner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Observability that alerts before users notice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Boundaries first, technology second</a:t>
            </a:r>
            <a:endParaRPr lang="en-US" sz="3200" dirty="0"/>
          </a:p>
        </p:txBody>
      </p:sp>
      <p:sp>
        <p:nvSpPr>
          <p:cNvPr id="3" name="Text 1"/>
          <p:cNvSpPr/>
          <p:nvPr>
            <p:ph idx="103" type="body" hasCustomPrompt="1"/>
          </p:nvPr>
        </p:nvSpPr>
        <p:spPr>
          <a:xfrm>
            <a:off x="685800" y="1600200"/>
            <a:ext cx="4206240" cy="434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Clear layers keep change local: experience, platform and data evolve independently.</a:t>
            </a:r>
            <a:endParaRPr lang="en-US" sz="160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600" dirty="0">
                <a:solidFill>
                  <a:schemeClr val="tx1"/>
                </a:solidFill>
              </a:rPr>
              <a:t>Operations — observability, security and delivery — run alongside every layer.</a:t>
            </a:r>
            <a:endParaRPr lang="en-US" sz="16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>
            <p:ph idx="104" hasCustomPrompt="1"/>
          </p:nvPr>
        </p:nvPicPr>
        <p:blipFill>
          <a:blip r:embed="rId1"/>
          <a:stretch>
            <a:fillRect/>
          </a:stretch>
        </p:blipFill>
        <p:spPr>
          <a:xfrm>
            <a:off x="5257800" y="1600200"/>
            <a:ext cx="6245352" cy="3513011"/>
          </a:xfrm>
          <a:prstGeom prst="rect">
            <a:avLst/>
          </a:prstGeom>
        </p:spPr>
      </p:pic>
      <p:sp>
        <p:nvSpPr>
          <p:cNvPr id="5" name="Figure caption"/>
          <p:cNvSpPr txBox="1"/>
          <p:nvPr/>
        </p:nvSpPr>
        <p:spPr>
          <a:xfrm>
            <a:off x="5257800" y="5204651"/>
            <a:ext cx="62453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chemeClr val="tx2"/>
                </a:solidFill>
              </a:rPr>
              <a:t>Illustrative architecture pattern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How we work</a:t>
            </a:r>
            <a:endParaRPr lang="en-US" sz="3200" dirty="0"/>
          </a:p>
        </p:txBody>
      </p:sp>
      <p:sp>
        <p:nvSpPr>
          <p:cNvPr id="3" name="Principle card 1"/>
          <p:cNvSpPr/>
          <p:nvPr/>
        </p:nvSpPr>
        <p:spPr>
          <a:xfrm>
            <a:off x="685800" y="1691640"/>
            <a:ext cx="3383280" cy="3566160"/>
          </a:xfrm>
          <a:prstGeom prst="rect">
            <a:avLst/>
          </a:prstGeom>
          <a:solidFill>
            <a:srgbClr val="F8F6F2"/>
          </a:solidFill>
          <a:ln w="12700">
            <a:solidFill>
              <a:srgbClr val="F8F6F2"/>
            </a:solidFill>
            <a:prstDash val="solid"/>
          </a:ln>
        </p:spPr>
      </p:sp>
      <p:sp>
        <p:nvSpPr>
          <p:cNvPr id="4" name="Principle number 1"/>
          <p:cNvSpPr txBox="1"/>
          <p:nvPr/>
        </p:nvSpPr>
        <p:spPr>
          <a:xfrm>
            <a:off x="1005840" y="1965960"/>
            <a:ext cx="1097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chemeClr val="accent2"/>
                </a:solidFill>
              </a:rPr>
              <a:t>01</a:t>
            </a:r>
            <a:endParaRPr lang="en-US" sz="2400" dirty="0"/>
          </a:p>
        </p:txBody>
      </p:sp>
      <p:sp>
        <p:nvSpPr>
          <p:cNvPr id="5" name="Principle title 1"/>
          <p:cNvSpPr txBox="1"/>
          <p:nvPr/>
        </p:nvSpPr>
        <p:spPr>
          <a:xfrm>
            <a:off x="1005840" y="269748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Precise</a:t>
            </a:r>
            <a:endParaRPr lang="en-US" sz="2400" dirty="0"/>
          </a:p>
        </p:txBody>
      </p:sp>
      <p:sp>
        <p:nvSpPr>
          <p:cNvPr id="6" name="Principle text 1"/>
          <p:cNvSpPr txBox="1"/>
          <p:nvPr/>
        </p:nvSpPr>
        <p:spPr>
          <a:xfrm>
            <a:off x="1005840" y="3337560"/>
            <a:ext cx="2743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2"/>
                </a:solidFill>
              </a:rPr>
              <a:t>Make complexity legible. Exact language, disciplined layouts and evidence-led claims.</a:t>
            </a:r>
            <a:endParaRPr lang="en-US" sz="1500" dirty="0"/>
          </a:p>
        </p:txBody>
      </p:sp>
      <p:sp>
        <p:nvSpPr>
          <p:cNvPr id="7" name="Principle card 2"/>
          <p:cNvSpPr/>
          <p:nvPr/>
        </p:nvSpPr>
        <p:spPr>
          <a:xfrm>
            <a:off x="4343400" y="1691640"/>
            <a:ext cx="3383280" cy="3566160"/>
          </a:xfrm>
          <a:prstGeom prst="rect">
            <a:avLst/>
          </a:prstGeom>
          <a:solidFill>
            <a:srgbClr val="F8F6F2"/>
          </a:solidFill>
          <a:ln w="12700">
            <a:solidFill>
              <a:srgbClr val="F8F6F2"/>
            </a:solidFill>
            <a:prstDash val="solid"/>
          </a:ln>
        </p:spPr>
      </p:sp>
      <p:sp>
        <p:nvSpPr>
          <p:cNvPr id="8" name="Principle number 2"/>
          <p:cNvSpPr txBox="1"/>
          <p:nvPr/>
        </p:nvSpPr>
        <p:spPr>
          <a:xfrm>
            <a:off x="4663440" y="1965960"/>
            <a:ext cx="1097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chemeClr val="accent2"/>
                </a:solidFill>
              </a:rPr>
              <a:t>02</a:t>
            </a:r>
            <a:endParaRPr lang="en-US" sz="2400" dirty="0"/>
          </a:p>
        </p:txBody>
      </p:sp>
      <p:sp>
        <p:nvSpPr>
          <p:cNvPr id="9" name="Principle title 2"/>
          <p:cNvSpPr txBox="1"/>
          <p:nvPr/>
        </p:nvSpPr>
        <p:spPr>
          <a:xfrm>
            <a:off x="4663440" y="269748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Assured</a:t>
            </a:r>
            <a:endParaRPr lang="en-US" sz="2400" dirty="0"/>
          </a:p>
        </p:txBody>
      </p:sp>
      <p:sp>
        <p:nvSpPr>
          <p:cNvPr id="10" name="Principle text 2"/>
          <p:cNvSpPr txBox="1"/>
          <p:nvPr/>
        </p:nvSpPr>
        <p:spPr>
          <a:xfrm>
            <a:off x="4663440" y="3337560"/>
            <a:ext cx="2743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2"/>
                </a:solidFill>
              </a:rPr>
              <a:t>Quiet confidence. The work should feel dependable, never loud.</a:t>
            </a:r>
            <a:endParaRPr lang="en-US" sz="1500" dirty="0"/>
          </a:p>
        </p:txBody>
      </p:sp>
      <p:sp>
        <p:nvSpPr>
          <p:cNvPr id="11" name="Principle card 3"/>
          <p:cNvSpPr/>
          <p:nvPr/>
        </p:nvSpPr>
        <p:spPr>
          <a:xfrm>
            <a:off x="8001000" y="1691640"/>
            <a:ext cx="3383280" cy="3566160"/>
          </a:xfrm>
          <a:prstGeom prst="rect">
            <a:avLst/>
          </a:prstGeom>
          <a:solidFill>
            <a:srgbClr val="F8F6F2"/>
          </a:solidFill>
          <a:ln w="12700">
            <a:solidFill>
              <a:srgbClr val="F8F6F2"/>
            </a:solidFill>
            <a:prstDash val="solid"/>
          </a:ln>
        </p:spPr>
      </p:sp>
      <p:sp>
        <p:nvSpPr>
          <p:cNvPr id="12" name="Principle number 3"/>
          <p:cNvSpPr txBox="1"/>
          <p:nvPr/>
        </p:nvSpPr>
        <p:spPr>
          <a:xfrm>
            <a:off x="8321040" y="1965960"/>
            <a:ext cx="10972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chemeClr val="accent2"/>
                </a:solidFill>
              </a:rPr>
              <a:t>03</a:t>
            </a:r>
            <a:endParaRPr lang="en-US" sz="2400" dirty="0"/>
          </a:p>
        </p:txBody>
      </p:sp>
      <p:sp>
        <p:nvSpPr>
          <p:cNvPr id="13" name="Principle title 3"/>
          <p:cNvSpPr txBox="1"/>
          <p:nvPr/>
        </p:nvSpPr>
        <p:spPr>
          <a:xfrm>
            <a:off x="8321040" y="269748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Human</a:t>
            </a:r>
            <a:endParaRPr lang="en-US" sz="2400" dirty="0"/>
          </a:p>
        </p:txBody>
      </p:sp>
      <p:sp>
        <p:nvSpPr>
          <p:cNvPr id="14" name="Principle text 3"/>
          <p:cNvSpPr txBox="1"/>
          <p:nvPr/>
        </p:nvSpPr>
        <p:spPr>
          <a:xfrm>
            <a:off x="8321040" y="3337560"/>
            <a:ext cx="2743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tx2"/>
                </a:solidFill>
              </a:rPr>
              <a:t>Technology serves people. Be direct, generous and clear about what changes.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Lead time falls as delivery is automated</a:t>
            </a:r>
            <a:endParaRPr lang="en-US" sz="3200" dirty="0"/>
          </a:p>
        </p:txBody>
      </p:sp>
      <p:graphicFrame>
        <p:nvGraphicFramePr>
          <p:cNvPr id="3" name="Example chart" descr=""/>
          <p:cNvGraphicFramePr/>
          <p:nvPr/>
        </p:nvGraphicFramePr>
        <p:xfrm>
          <a:off x="685800" y="1600200"/>
          <a:ext cx="7498080" cy="420624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4" name="Chart note"/>
          <p:cNvSpPr txBox="1"/>
          <p:nvPr/>
        </p:nvSpPr>
        <p:spPr>
          <a:xfrm>
            <a:off x="8549640" y="1691640"/>
            <a:ext cx="295351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Illustrative data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Replace with verified figures. Never publish client metrics without approval.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A 90-day plan</a:t>
            </a:r>
            <a:endParaRPr lang="en-US" sz="3200" dirty="0"/>
          </a:p>
        </p:txBody>
      </p:sp>
      <p:graphicFrame>
        <p:nvGraphicFramePr>
          <p:cNvPr id="9" name="Plan 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85800" y="1691640"/>
          <a:ext cx="10820095" cy="914400"/>
        </p:xfrm>
        <a:graphic>
          <a:graphicData uri="http://schemas.openxmlformats.org/drawingml/2006/table">
            <a:tbl>
              <a:tblPr/>
              <a:tblGrid>
                <a:gridCol w="2377440"/>
                <a:gridCol w="1463040"/>
                <a:gridCol w="6979615"/>
              </a:tblGrid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Phase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1B33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Weeks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1B33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Outcome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91B33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Discover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1–2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Shared map of systems, risks and owners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Design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3–4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Target architecture and migration path agreed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Build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5–10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First workloads running on the new foundation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Operate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11–13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500" dirty="0">
                          <a:solidFill>
                            <a:srgbClr val="091B33"/>
                          </a:solidFill>
                          <a:latin typeface="Aptos" pitchFamily="34" charset="0"/>
                          <a:ea typeface="Aptos" pitchFamily="34" charset="-122"/>
                          <a:cs typeface="Aptos" pitchFamily="34" charset="-120"/>
                        </a:rPr>
                        <a:t>Runbooks, alerts and handover to the team</a:t>
                      </a:r>
                      <a:endParaRPr lang="en-US" sz="1500" dirty="0">
                        <a:latin typeface="Aptos" charset="0"/>
                        <a:ea typeface="Aptos" charset="0"/>
                        <a:cs typeface="Aptos" charset="0"/>
                      </a:endParaRPr>
                    </a:p>
                  </a:txBody>
                  <a:tcPr marL="137160" marR="137160" marT="0" marB="0" anchor="ctr">
                    <a:lnL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E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685800" y="502920"/>
            <a:ext cx="10820095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Continuous delivery, end to end</a:t>
            </a:r>
            <a:endParaRPr lang="en-US" sz="3200" dirty="0"/>
          </a:p>
        </p:txBody>
      </p:sp>
      <p:pic>
        <p:nvPicPr>
          <p:cNvPr id="3" name="Delivery diagram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3768" y="1554480"/>
            <a:ext cx="7884160" cy="443484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685800" y="1828800"/>
            <a:ext cx="96012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4400" b="1" dirty="0">
                <a:solidFill>
                  <a:schemeClr val="bg1"/>
                </a:solidFill>
              </a:rPr>
              <a:t>Engineering clarity into complex systems.</a:t>
            </a:r>
            <a:endParaRPr lang="en-US" sz="4400" dirty="0"/>
          </a:p>
        </p:txBody>
      </p:sp>
      <p:sp>
        <p:nvSpPr>
          <p:cNvPr id="3" name="Text 1"/>
          <p:cNvSpPr/>
          <p:nvPr>
            <p:ph idx="103" type="body" hasCustomPrompt="1"/>
          </p:nvPr>
        </p:nvSpPr>
        <p:spPr>
          <a:xfrm>
            <a:off x="685800" y="461772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r>
              <a:rPr lang="en-US" sz="1400" dirty="0">
                <a:solidFill>
                  <a:schemeClr val="accent1"/>
                </a:solidFill>
              </a:rPr>
              <a:t>Aashvi Oy — brand promise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591495" y="6254496"/>
            <a:ext cx="914400" cy="32918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anchor="ctr"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85800" y="2377440"/>
            <a:ext cx="82296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</a:rPr>
              <a:t>Thank you</a:t>
            </a:r>
            <a:endParaRPr lang="en-US" sz="4800" dirty="0"/>
          </a:p>
        </p:txBody>
      </p:sp>
      <p:sp>
        <p:nvSpPr>
          <p:cNvPr id="3" name="Text 0"/>
          <p:cNvSpPr/>
          <p:nvPr>
            <p:ph idx="102" type="body" hasCustomPrompt="1"/>
          </p:nvPr>
        </p:nvSpPr>
        <p:spPr>
          <a:xfrm>
            <a:off x="685800" y="3657600"/>
            <a:ext cx="73152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accent6"/>
                </a:solidFill>
              </a:rPr>
              <a:t>Next step: agree the scope of the discovery phase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ashvi Oy">
  <a:themeElements>
    <a:clrScheme name="Aashvi Oy">
      <a:dk1>
        <a:srgbClr val="091B33"/>
      </a:dk1>
      <a:lt1>
        <a:srgbClr val="FFFFFF"/>
      </a:lt1>
      <a:dk2>
        <a:srgbClr val="526176"/>
      </a:dk2>
      <a:lt2>
        <a:srgbClr val="F8F6F2"/>
      </a:lt2>
      <a:accent1>
        <a:srgbClr val="D6A66D"/>
      </a:accent1>
      <a:accent2>
        <a:srgbClr val="3765A4"/>
      </a:accent2>
      <a:accent3>
        <a:srgbClr val="8DACC9"/>
      </a:accent3>
      <a:accent4>
        <a:srgbClr val="64748B"/>
      </a:accent4>
      <a:accent5>
        <a:srgbClr val="0E2442"/>
      </a:accent5>
      <a:accent6>
        <a:srgbClr val="C3CFDD"/>
      </a:accent6>
      <a:hlink>
        <a:srgbClr val="3765A4"/>
      </a:hlink>
      <a:folHlink>
        <a:srgbClr val="64748B"/>
      </a:folHlink>
    </a:clrScheme>
    <a:fontScheme name="Aashvi Oy">
      <a:majorFont>
        <a:latin typeface="Apto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Aashvi Oy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Aashvi Oy presentation template</dc:title>
  <dc:subject>Brand presentation template</dc:subject>
  <dc:creator>Aashvi Oy</dc:creator>
  <cp:lastModifiedBy>Aashvi Oy</cp:lastModifiedBy>
  <cp:revision>1</cp:revision>
  <dcterms:created xsi:type="dcterms:W3CDTF">2026-10-09T05:06:31Z</dcterms:created>
  <dcterms:modified xsi:type="dcterms:W3CDTF">2026-10-09T05:06:31Z</dcterms:modified>
</cp:coreProperties>
</file>