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1d295d28-e37d-7174-8b54-20409f8c002d}">
          <p14:sldIdLst>
            <p14:sldId id="256"/>
            <p14:sldId id="257"/>
          </p14:sldIdLst>
        </p14:section>
        <p14:section name="Content" id="{aed1b534-e37b-c3b6-7bfe-867d85202f99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Closing" id="{3ebc3b79-dd74-85c5-ee8c-85a11bdf649e}">
          <p14:sldIdLst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Lead time (days)</c:v>
                </c:pt>
              </c:strCache>
            </c:strRef>
          </c:tx>
          <c:spPr>
            <a:solidFill>
              <a:srgbClr val="3765A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91B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Baseline</c:v>
                  </c:pt>
                  <c:pt idx="1">
                    <c:v>Month 1</c:v>
                  </c:pt>
                  <c:pt idx="2">
                    <c:v>Month 2</c:v>
                  </c:pt>
                  <c:pt idx="3">
                    <c:v>Month 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9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400" u="none">
                  <a:solidFill>
                    <a:srgbClr val="091B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2617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 (layout: Aashvi Oy Title). Keep the title under ~8 words, sentence case, no full stop. The eyebrow is uppercase and short. Use the meta line for date and audience. Never put a real client name here before it is approved.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on the Title Only layout. Up to five items; numbers in Engineering Blue, titles bold, one-line details in muted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 (layout: Aashvi Oy Section). Use one per major part of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Column layout for comparisons (before/after, options, pros/cons). Example content — replace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and Image layout. Use the dark diagrams from the brand resources page; always caption illustrative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Three-up cards on Warm Ivory. Good for principles, options or phases.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Native PowerPoint chart (edit data via right-click › Edit Data). One series in Engineering Blue; use copper only to highlight a single bar.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Tables: navy header row, hairline borders, generous row height. Keep to ~6 rows per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Only Dark: use for dark diagrams so they sit flush on Midnight Navy.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Statement layout for one key message or a short quote. Attribute quotes; never invent testimonials.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layout. Point to a concrete next step. Contact goes through aashvi.net — do not add personal email addresses to shared decks.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Title">
    <p:bg>
      <p:bgPr>
        <a:solidFill>
          <a:srgbClr val="09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11480"/>
            <a:ext cx="3108960" cy="1418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874520"/>
            <a:ext cx="3017520" cy="2300859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818120" y="1737360"/>
            <a:ext cx="0" cy="3474720"/>
          </a:xfrm>
          <a:prstGeom prst="line">
            <a:avLst/>
          </a:prstGeom>
          <a:noFill/>
          <a:ln w="12700">
            <a:solidFill>
              <a:srgbClr val="0E2442"/>
            </a:solidFill>
            <a:prstDash val="solid"/>
          </a:ln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2148840"/>
            <a:ext cx="67665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3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EYEBROW · CONTEXT</a:t>
            </a:r>
            <a:endParaRPr lang="en-US" sz="1200" dirty="0"/>
          </a:p>
        </p:txBody>
      </p:sp>
      <p:sp>
        <p:nvSpPr>
          <p:cNvPr id="6" name="Text 1"/>
          <p:cNvSpPr/>
          <p:nvPr>
            <p:ph idx="104" type="title" hasCustomPrompt="1"/>
          </p:nvPr>
        </p:nvSpPr>
        <p:spPr>
          <a:xfrm>
            <a:off x="685800" y="2606040"/>
            <a:ext cx="67665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Presentation title</a:t>
            </a:r>
            <a:endParaRPr lang="en-US" sz="44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85800" y="4572000"/>
            <a:ext cx="67665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Subtitle or one-line summary</a:t>
            </a:r>
            <a:endParaRPr lang="en-US" sz="1800" dirty="0"/>
          </a:p>
        </p:txBody>
      </p:sp>
      <p:sp>
        <p:nvSpPr>
          <p:cNvPr id="8" name="Text 1"/>
          <p:cNvSpPr/>
          <p:nvPr>
            <p:ph idx="106" type="body" hasCustomPrompt="1"/>
          </p:nvPr>
        </p:nvSpPr>
        <p:spPr>
          <a:xfrm>
            <a:off x="685800" y="6080760"/>
            <a:ext cx="67665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Date · Audience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Section">
    <p:bg>
      <p:bgPr>
        <a:solidFill>
          <a:srgbClr val="09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1554480"/>
            <a:ext cx="2743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800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8000" dirty="0">
                <a:solidFill>
                  <a:schemeClr val="accent1"/>
                </a:solidFill>
              </a:rPr>
              <a:t>01</a:t>
            </a:r>
            <a:endParaRPr lang="en-US" sz="8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85800" y="2834640"/>
            <a:ext cx="82296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Section title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85800" y="4251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One sentence on what this section answers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1600200"/>
            <a:ext cx="10820095" cy="4343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Body 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Two Colum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1600200"/>
            <a:ext cx="5120640" cy="4343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Left column</a:t>
            </a:r>
            <a:endParaRPr lang="en-US" sz="1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382512" y="1600200"/>
            <a:ext cx="5120640" cy="4343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Right column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Text and 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1600200"/>
            <a:ext cx="4206240" cy="4343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Supporting text</a:t>
            </a:r>
            <a:endParaRPr lang="en-US" sz="1600" dirty="0"/>
          </a:p>
        </p:txBody>
      </p:sp>
      <p:sp>
        <p:nvSpPr>
          <p:cNvPr id="6" name="Text 1"/>
          <p:cNvSpPr/>
          <p:nvPr>
            <p:ph idx="104" hasCustomPrompt="1"/>
          </p:nvPr>
        </p:nvSpPr>
        <p:spPr>
          <a:xfrm>
            <a:off x="5257800" y="1600200"/>
            <a:ext cx="6245352" cy="351129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2"/>
                </a:solidFill>
              </a:rPr>
              <a:t>Image or diagram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Title Only Dark">
    <p:bg>
      <p:bgPr>
        <a:solidFill>
          <a:srgbClr val="09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Statement">
    <p:bg>
      <p:bgPr>
        <a:solidFill>
          <a:srgbClr val="09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329184" cy="2510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24712" y="625449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Aashvi Oy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1828800"/>
            <a:ext cx="960120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A single, decisive statement</a:t>
            </a:r>
            <a:endParaRPr lang="en-US" sz="4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4617720"/>
            <a:ext cx="73152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Source or attribution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shvi Oy Closing">
    <p:bg>
      <p:bgPr>
        <a:solidFill>
          <a:srgbClr val="09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11480"/>
            <a:ext cx="3108960" cy="1418463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377440"/>
            <a:ext cx="8229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Closing title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365760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Next step or contact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685800" y="6080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aashvi.net</a:t>
            </a:r>
            <a:endParaRPr lang="en-US" sz="1200" dirty="0"/>
          </a:p>
        </p:txBody>
      </p:sp>
      <p:sp>
        <p:nvSpPr>
          <p:cNvPr id="6" name="Text 1"/>
          <p:cNvSpPr/>
          <p:nvPr/>
        </p:nvSpPr>
        <p:spPr>
          <a:xfrm>
            <a:off x="4754880" y="6080760"/>
            <a:ext cx="6751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Aashvi Oy · Business ID 3229217-5 · Finland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685800" y="21488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CLIENT STRATEGY · 2026</a:t>
            </a:r>
            <a:endParaRPr lang="en-US" sz="1200" dirty="0"/>
          </a:p>
        </p:txBody>
      </p:sp>
      <p:sp>
        <p:nvSpPr>
          <p:cNvPr id="3" name="Text 1"/>
          <p:cNvSpPr/>
          <p:nvPr>
            <p:ph idx="104" type="title" hasCustomPrompt="1"/>
          </p:nvPr>
        </p:nvSpPr>
        <p:spPr>
          <a:xfrm>
            <a:off x="685800" y="2606040"/>
            <a:ext cx="676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Cloud foundations for sustainable scale</a:t>
            </a:r>
            <a:endParaRPr lang="en-US" sz="44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685800" y="45720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Example title slide — replace with your own presentation title</a:t>
            </a:r>
            <a:endParaRPr lang="en-US" sz="1800" dirty="0"/>
          </a:p>
        </p:txBody>
      </p:sp>
      <p:sp>
        <p:nvSpPr>
          <p:cNvPr id="5" name="Text 1"/>
          <p:cNvSpPr/>
          <p:nvPr>
            <p:ph idx="106" type="body" hasCustomPrompt="1"/>
          </p:nvPr>
        </p:nvSpPr>
        <p:spPr>
          <a:xfrm>
            <a:off x="685800" y="608076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Month 2026 · Prepared for: Example audience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Agenda</a:t>
            </a:r>
            <a:endParaRPr lang="en-US" sz="3200" dirty="0"/>
          </a:p>
        </p:txBody>
      </p:sp>
      <p:sp>
        <p:nvSpPr>
          <p:cNvPr id="3" name="Agenda rule 01"/>
          <p:cNvSpPr/>
          <p:nvPr/>
        </p:nvSpPr>
        <p:spPr>
          <a:xfrm>
            <a:off x="685800" y="1536192"/>
            <a:ext cx="10820095" cy="0"/>
          </a:xfrm>
          <a:prstGeom prst="line">
            <a:avLst/>
          </a:prstGeom>
          <a:noFill/>
          <a:ln w="9525">
            <a:solidFill>
              <a:srgbClr val="D9DEE5"/>
            </a:solidFill>
            <a:prstDash val="solid"/>
          </a:ln>
        </p:spPr>
      </p:sp>
      <p:sp>
        <p:nvSpPr>
          <p:cNvPr id="4" name="Agenda number 01"/>
          <p:cNvSpPr txBox="1"/>
          <p:nvPr/>
        </p:nvSpPr>
        <p:spPr>
          <a:xfrm>
            <a:off x="685800" y="1645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accent2"/>
                </a:solidFill>
              </a:rPr>
              <a:t>01</a:t>
            </a:r>
            <a:endParaRPr lang="en-US" sz="2800" dirty="0"/>
          </a:p>
        </p:txBody>
      </p:sp>
      <p:sp>
        <p:nvSpPr>
          <p:cNvPr id="5" name="Agenda title 01"/>
          <p:cNvSpPr txBox="1"/>
          <p:nvPr/>
        </p:nvSpPr>
        <p:spPr>
          <a:xfrm>
            <a:off x="1828800" y="1645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Context</a:t>
            </a:r>
            <a:endParaRPr lang="en-US" sz="2200" dirty="0"/>
          </a:p>
        </p:txBody>
      </p:sp>
      <p:sp>
        <p:nvSpPr>
          <p:cNvPr id="6" name="Agenda detail 01"/>
          <p:cNvSpPr txBox="1"/>
          <p:nvPr/>
        </p:nvSpPr>
        <p:spPr>
          <a:xfrm>
            <a:off x="5303520" y="164592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Where the platform is today and what is changing</a:t>
            </a:r>
            <a:endParaRPr lang="en-US" sz="1600" dirty="0"/>
          </a:p>
        </p:txBody>
      </p:sp>
      <p:sp>
        <p:nvSpPr>
          <p:cNvPr id="7" name="Agenda rule 02"/>
          <p:cNvSpPr/>
          <p:nvPr/>
        </p:nvSpPr>
        <p:spPr>
          <a:xfrm>
            <a:off x="685800" y="2542032"/>
            <a:ext cx="10820095" cy="0"/>
          </a:xfrm>
          <a:prstGeom prst="line">
            <a:avLst/>
          </a:prstGeom>
          <a:noFill/>
          <a:ln w="9525">
            <a:solidFill>
              <a:srgbClr val="D9DEE5"/>
            </a:solidFill>
            <a:prstDash val="solid"/>
          </a:ln>
        </p:spPr>
      </p:sp>
      <p:sp>
        <p:nvSpPr>
          <p:cNvPr id="8" name="Agenda number 02"/>
          <p:cNvSpPr txBox="1"/>
          <p:nvPr/>
        </p:nvSpPr>
        <p:spPr>
          <a:xfrm>
            <a:off x="685800" y="26517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accent2"/>
                </a:solidFill>
              </a:rPr>
              <a:t>02</a:t>
            </a:r>
            <a:endParaRPr lang="en-US" sz="2800" dirty="0"/>
          </a:p>
        </p:txBody>
      </p:sp>
      <p:sp>
        <p:nvSpPr>
          <p:cNvPr id="9" name="Agenda title 02"/>
          <p:cNvSpPr txBox="1"/>
          <p:nvPr/>
        </p:nvSpPr>
        <p:spPr>
          <a:xfrm>
            <a:off x="1828800" y="26517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Options</a:t>
            </a:r>
            <a:endParaRPr lang="en-US" sz="2200" dirty="0"/>
          </a:p>
        </p:txBody>
      </p:sp>
      <p:sp>
        <p:nvSpPr>
          <p:cNvPr id="10" name="Agenda detail 02"/>
          <p:cNvSpPr txBox="1"/>
          <p:nvPr/>
        </p:nvSpPr>
        <p:spPr>
          <a:xfrm>
            <a:off x="5303520" y="265176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Three paths, compared on risk, cost and maintainability</a:t>
            </a:r>
            <a:endParaRPr lang="en-US" sz="1600" dirty="0"/>
          </a:p>
        </p:txBody>
      </p:sp>
      <p:sp>
        <p:nvSpPr>
          <p:cNvPr id="11" name="Agenda rule 03"/>
          <p:cNvSpPr/>
          <p:nvPr/>
        </p:nvSpPr>
        <p:spPr>
          <a:xfrm>
            <a:off x="685800" y="3547872"/>
            <a:ext cx="10820095" cy="0"/>
          </a:xfrm>
          <a:prstGeom prst="line">
            <a:avLst/>
          </a:prstGeom>
          <a:noFill/>
          <a:ln w="9525">
            <a:solidFill>
              <a:srgbClr val="D9DEE5"/>
            </a:solidFill>
            <a:prstDash val="solid"/>
          </a:ln>
        </p:spPr>
      </p:sp>
      <p:sp>
        <p:nvSpPr>
          <p:cNvPr id="12" name="Agenda number 03"/>
          <p:cNvSpPr txBox="1"/>
          <p:nvPr/>
        </p:nvSpPr>
        <p:spPr>
          <a:xfrm>
            <a:off x="685800" y="36576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accent2"/>
                </a:solidFill>
              </a:rPr>
              <a:t>03</a:t>
            </a:r>
            <a:endParaRPr lang="en-US" sz="2800" dirty="0"/>
          </a:p>
        </p:txBody>
      </p:sp>
      <p:sp>
        <p:nvSpPr>
          <p:cNvPr id="13" name="Agenda title 03"/>
          <p:cNvSpPr txBox="1"/>
          <p:nvPr/>
        </p:nvSpPr>
        <p:spPr>
          <a:xfrm>
            <a:off x="1828800" y="36576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Recommendation</a:t>
            </a:r>
            <a:endParaRPr lang="en-US" sz="2200" dirty="0"/>
          </a:p>
        </p:txBody>
      </p:sp>
      <p:sp>
        <p:nvSpPr>
          <p:cNvPr id="14" name="Agenda detail 03"/>
          <p:cNvSpPr txBox="1"/>
          <p:nvPr/>
        </p:nvSpPr>
        <p:spPr>
          <a:xfrm>
            <a:off x="5303520" y="365760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The path we propose and why</a:t>
            </a:r>
            <a:endParaRPr lang="en-US" sz="1600" dirty="0"/>
          </a:p>
        </p:txBody>
      </p:sp>
      <p:sp>
        <p:nvSpPr>
          <p:cNvPr id="15" name="Agenda rule 04"/>
          <p:cNvSpPr/>
          <p:nvPr/>
        </p:nvSpPr>
        <p:spPr>
          <a:xfrm>
            <a:off x="685800" y="4553712"/>
            <a:ext cx="10820095" cy="0"/>
          </a:xfrm>
          <a:prstGeom prst="line">
            <a:avLst/>
          </a:prstGeom>
          <a:noFill/>
          <a:ln w="9525">
            <a:solidFill>
              <a:srgbClr val="D9DEE5"/>
            </a:solidFill>
            <a:prstDash val="solid"/>
          </a:ln>
        </p:spPr>
      </p:sp>
      <p:sp>
        <p:nvSpPr>
          <p:cNvPr id="16" name="Agenda number 04"/>
          <p:cNvSpPr txBox="1"/>
          <p:nvPr/>
        </p:nvSpPr>
        <p:spPr>
          <a:xfrm>
            <a:off x="685800" y="46634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accent2"/>
                </a:solidFill>
              </a:rPr>
              <a:t>04</a:t>
            </a:r>
            <a:endParaRPr lang="en-US" sz="2800" dirty="0"/>
          </a:p>
        </p:txBody>
      </p:sp>
      <p:sp>
        <p:nvSpPr>
          <p:cNvPr id="17" name="Agenda title 04"/>
          <p:cNvSpPr txBox="1"/>
          <p:nvPr/>
        </p:nvSpPr>
        <p:spPr>
          <a:xfrm>
            <a:off x="1828800" y="46634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Next steps</a:t>
            </a:r>
            <a:endParaRPr lang="en-US" sz="2200" dirty="0"/>
          </a:p>
        </p:txBody>
      </p:sp>
      <p:sp>
        <p:nvSpPr>
          <p:cNvPr id="18" name="Agenda detail 04"/>
          <p:cNvSpPr txBox="1"/>
          <p:nvPr/>
        </p:nvSpPr>
        <p:spPr>
          <a:xfrm>
            <a:off x="5303520" y="466344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Decisions needed and a 90-day plan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155448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8000" dirty="0">
                <a:solidFill>
                  <a:schemeClr val="accent1"/>
                </a:solidFill>
              </a:rPr>
              <a:t>01</a:t>
            </a:r>
            <a:endParaRPr lang="en-US" sz="8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85800" y="283464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Context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5800" y="4251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What the current platform does well, and where it slows the business down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Where we are, and where we are going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1600200"/>
            <a:ext cx="512064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Today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Manual environment set-up per release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Ownership of services is unclear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Incidents are found by customers first</a:t>
            </a:r>
            <a:endParaRPr lang="en-US" sz="1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382512" y="1600200"/>
            <a:ext cx="512064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Target state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Reproducible environments from code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Every service has a named owner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Observability that alerts before users notice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Boundaries first, technology second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1600200"/>
            <a:ext cx="420624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Clear layers keep change local: experience, platform and data evolve independently.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Operations — observability, security and delivery — run alongside every layer.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>
            <p:ph idx="104" hasCustomPrompt="1"/>
          </p:nvPr>
        </p:nvPicPr>
        <p:blipFill>
          <a:blip r:embed="rId1"/>
          <a:stretch>
            <a:fillRect/>
          </a:stretch>
        </p:blipFill>
        <p:spPr>
          <a:xfrm>
            <a:off x="5257800" y="1600200"/>
            <a:ext cx="6245352" cy="3513011"/>
          </a:xfrm>
          <a:prstGeom prst="rect">
            <a:avLst/>
          </a:prstGeom>
        </p:spPr>
      </p:pic>
      <p:sp>
        <p:nvSpPr>
          <p:cNvPr id="5" name="Figure caption"/>
          <p:cNvSpPr txBox="1"/>
          <p:nvPr/>
        </p:nvSpPr>
        <p:spPr>
          <a:xfrm>
            <a:off x="5257800" y="5204651"/>
            <a:ext cx="6245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Illustrative architecture pattern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How we work</a:t>
            </a:r>
            <a:endParaRPr lang="en-US" sz="3200" dirty="0"/>
          </a:p>
        </p:txBody>
      </p:sp>
      <p:sp>
        <p:nvSpPr>
          <p:cNvPr id="3" name="Principle card 1"/>
          <p:cNvSpPr/>
          <p:nvPr/>
        </p:nvSpPr>
        <p:spPr>
          <a:xfrm>
            <a:off x="685800" y="1691640"/>
            <a:ext cx="3383280" cy="3566160"/>
          </a:xfrm>
          <a:prstGeom prst="rect">
            <a:avLst/>
          </a:prstGeom>
          <a:solidFill>
            <a:srgbClr val="F8F6F2"/>
          </a:solidFill>
          <a:ln w="12700">
            <a:solidFill>
              <a:srgbClr val="F8F6F2"/>
            </a:solidFill>
            <a:prstDash val="solid"/>
          </a:ln>
        </p:spPr>
      </p:sp>
      <p:sp>
        <p:nvSpPr>
          <p:cNvPr id="4" name="Principle number 1"/>
          <p:cNvSpPr txBox="1"/>
          <p:nvPr/>
        </p:nvSpPr>
        <p:spPr>
          <a:xfrm>
            <a:off x="1005840" y="19659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accent2"/>
                </a:solidFill>
              </a:rPr>
              <a:t>01</a:t>
            </a:r>
            <a:endParaRPr lang="en-US" sz="2400" dirty="0"/>
          </a:p>
        </p:txBody>
      </p:sp>
      <p:sp>
        <p:nvSpPr>
          <p:cNvPr id="5" name="Principle title 1"/>
          <p:cNvSpPr txBox="1"/>
          <p:nvPr/>
        </p:nvSpPr>
        <p:spPr>
          <a:xfrm>
            <a:off x="100584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Precise</a:t>
            </a:r>
            <a:endParaRPr lang="en-US" sz="2400" dirty="0"/>
          </a:p>
        </p:txBody>
      </p:sp>
      <p:sp>
        <p:nvSpPr>
          <p:cNvPr id="6" name="Principle text 1"/>
          <p:cNvSpPr txBox="1"/>
          <p:nvPr/>
        </p:nvSpPr>
        <p:spPr>
          <a:xfrm>
            <a:off x="1005840" y="33375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Make complexity legible. Exact language, disciplined layouts and evidence-led claims.</a:t>
            </a:r>
            <a:endParaRPr lang="en-US" sz="1500" dirty="0"/>
          </a:p>
        </p:txBody>
      </p:sp>
      <p:sp>
        <p:nvSpPr>
          <p:cNvPr id="7" name="Principle card 2"/>
          <p:cNvSpPr/>
          <p:nvPr/>
        </p:nvSpPr>
        <p:spPr>
          <a:xfrm>
            <a:off x="4343400" y="1691640"/>
            <a:ext cx="3383280" cy="3566160"/>
          </a:xfrm>
          <a:prstGeom prst="rect">
            <a:avLst/>
          </a:prstGeom>
          <a:solidFill>
            <a:srgbClr val="F8F6F2"/>
          </a:solidFill>
          <a:ln w="12700">
            <a:solidFill>
              <a:srgbClr val="F8F6F2"/>
            </a:solidFill>
            <a:prstDash val="solid"/>
          </a:ln>
        </p:spPr>
      </p:sp>
      <p:sp>
        <p:nvSpPr>
          <p:cNvPr id="8" name="Principle number 2"/>
          <p:cNvSpPr txBox="1"/>
          <p:nvPr/>
        </p:nvSpPr>
        <p:spPr>
          <a:xfrm>
            <a:off x="4663440" y="19659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accent2"/>
                </a:solidFill>
              </a:rPr>
              <a:t>02</a:t>
            </a:r>
            <a:endParaRPr lang="en-US" sz="2400" dirty="0"/>
          </a:p>
        </p:txBody>
      </p:sp>
      <p:sp>
        <p:nvSpPr>
          <p:cNvPr id="9" name="Principle title 2"/>
          <p:cNvSpPr txBox="1"/>
          <p:nvPr/>
        </p:nvSpPr>
        <p:spPr>
          <a:xfrm>
            <a:off x="466344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Assured</a:t>
            </a:r>
            <a:endParaRPr lang="en-US" sz="2400" dirty="0"/>
          </a:p>
        </p:txBody>
      </p:sp>
      <p:sp>
        <p:nvSpPr>
          <p:cNvPr id="10" name="Principle text 2"/>
          <p:cNvSpPr txBox="1"/>
          <p:nvPr/>
        </p:nvSpPr>
        <p:spPr>
          <a:xfrm>
            <a:off x="4663440" y="33375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Quiet confidence. The work should feel dependable, never loud.</a:t>
            </a:r>
            <a:endParaRPr lang="en-US" sz="1500" dirty="0"/>
          </a:p>
        </p:txBody>
      </p:sp>
      <p:sp>
        <p:nvSpPr>
          <p:cNvPr id="11" name="Principle card 3"/>
          <p:cNvSpPr/>
          <p:nvPr/>
        </p:nvSpPr>
        <p:spPr>
          <a:xfrm>
            <a:off x="8001000" y="1691640"/>
            <a:ext cx="3383280" cy="3566160"/>
          </a:xfrm>
          <a:prstGeom prst="rect">
            <a:avLst/>
          </a:prstGeom>
          <a:solidFill>
            <a:srgbClr val="F8F6F2"/>
          </a:solidFill>
          <a:ln w="12700">
            <a:solidFill>
              <a:srgbClr val="F8F6F2"/>
            </a:solidFill>
            <a:prstDash val="solid"/>
          </a:ln>
        </p:spPr>
      </p:sp>
      <p:sp>
        <p:nvSpPr>
          <p:cNvPr id="12" name="Principle number 3"/>
          <p:cNvSpPr txBox="1"/>
          <p:nvPr/>
        </p:nvSpPr>
        <p:spPr>
          <a:xfrm>
            <a:off x="8321040" y="19659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accent2"/>
                </a:solidFill>
              </a:rPr>
              <a:t>03</a:t>
            </a:r>
            <a:endParaRPr lang="en-US" sz="2400" dirty="0"/>
          </a:p>
        </p:txBody>
      </p:sp>
      <p:sp>
        <p:nvSpPr>
          <p:cNvPr id="13" name="Principle title 3"/>
          <p:cNvSpPr txBox="1"/>
          <p:nvPr/>
        </p:nvSpPr>
        <p:spPr>
          <a:xfrm>
            <a:off x="832104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Human</a:t>
            </a:r>
            <a:endParaRPr lang="en-US" sz="2400" dirty="0"/>
          </a:p>
        </p:txBody>
      </p:sp>
      <p:sp>
        <p:nvSpPr>
          <p:cNvPr id="14" name="Principle text 3"/>
          <p:cNvSpPr txBox="1"/>
          <p:nvPr/>
        </p:nvSpPr>
        <p:spPr>
          <a:xfrm>
            <a:off x="8321040" y="33375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Technology serves people. Be direct, generous and clear about what changes.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Lead time falls as delivery is automated</a:t>
            </a:r>
            <a:endParaRPr lang="en-US" sz="3200" dirty="0"/>
          </a:p>
        </p:txBody>
      </p:sp>
      <p:graphicFrame>
        <p:nvGraphicFramePr>
          <p:cNvPr id="3" name="Example chart" descr=""/>
          <p:cNvGraphicFramePr/>
          <p:nvPr/>
        </p:nvGraphicFramePr>
        <p:xfrm>
          <a:off x="685800" y="1600200"/>
          <a:ext cx="749808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hart note"/>
          <p:cNvSpPr txBox="1"/>
          <p:nvPr/>
        </p:nvSpPr>
        <p:spPr>
          <a:xfrm>
            <a:off x="8549640" y="1691640"/>
            <a:ext cx="295351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Illustrative data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Replace with verified figures. Never publish client metrics without approval.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 90-day plan</a:t>
            </a:r>
            <a:endParaRPr lang="en-US" sz="3200" dirty="0"/>
          </a:p>
        </p:txBody>
      </p:sp>
      <p:graphicFrame>
        <p:nvGraphicFramePr>
          <p:cNvPr id="9" name="Pla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691640"/>
          <a:ext cx="1082009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6979615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B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Weeks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B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B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Discover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1–2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Shared map of systems, risks and owners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3–4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Target architecture and migration path agreed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5–10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First workloads running on the new foundation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Operate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11–13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91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Runbooks, alerts and handover to the team</a:t>
                      </a:r>
                      <a:endParaRPr lang="en-US" sz="15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502920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Continuous delivery, end to end</a:t>
            </a:r>
            <a:endParaRPr lang="en-US" sz="3200" dirty="0"/>
          </a:p>
        </p:txBody>
      </p:sp>
      <p:pic>
        <p:nvPicPr>
          <p:cNvPr id="3" name="Delivery diagram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3768" y="1554480"/>
            <a:ext cx="7884160" cy="44348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685800" y="1828800"/>
            <a:ext cx="9601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Engineering clarity into complex systems.</a:t>
            </a:r>
            <a:endParaRPr lang="en-US" sz="4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46177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Aashvi Oy — brand promise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54496"/>
            <a:ext cx="91440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85800" y="23774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Thank you</a:t>
            </a:r>
            <a:endParaRPr lang="en-US" sz="4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85800" y="36576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Next step: agree the scope of the discovery phase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ashvi Oy">
  <a:themeElements>
    <a:clrScheme name="Aashvi Oy">
      <a:dk1>
        <a:srgbClr val="091B33"/>
      </a:dk1>
      <a:lt1>
        <a:srgbClr val="FFFFFF"/>
      </a:lt1>
      <a:dk2>
        <a:srgbClr val="526176"/>
      </a:dk2>
      <a:lt2>
        <a:srgbClr val="F8F6F2"/>
      </a:lt2>
      <a:accent1>
        <a:srgbClr val="D6A66D"/>
      </a:accent1>
      <a:accent2>
        <a:srgbClr val="3765A4"/>
      </a:accent2>
      <a:accent3>
        <a:srgbClr val="8DACC9"/>
      </a:accent3>
      <a:accent4>
        <a:srgbClr val="64748B"/>
      </a:accent4>
      <a:accent5>
        <a:srgbClr val="0E2442"/>
      </a:accent5>
      <a:accent6>
        <a:srgbClr val="C3CFDD"/>
      </a:accent6>
      <a:hlink>
        <a:srgbClr val="3765A4"/>
      </a:hlink>
      <a:folHlink>
        <a:srgbClr val="64748B"/>
      </a:folHlink>
    </a:clrScheme>
    <a:fontScheme name="Aashvi Oy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Aashvi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Aashvi Oy presentation template</dc:title>
  <dc:subject>Brand presentation template</dc:subject>
  <dc:creator>Aashvi Oy</dc:creator>
  <cp:lastModifiedBy>Aashvi Oy</cp:lastModifiedBy>
  <cp:revision>1</cp:revision>
  <dcterms:created xsi:type="dcterms:W3CDTF">2026-10-09T05:06:31Z</dcterms:created>
  <dcterms:modified xsi:type="dcterms:W3CDTF">2026-10-09T05:06:31Z</dcterms:modified>
</cp:coreProperties>
</file>